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Hospital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Integrated insights from patient activity, doctor performance, inventory, finances, and operational capacity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111" y="399931"/>
            <a:ext cx="4382691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Growth Targets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111" y="1169194"/>
            <a:ext cx="13612177" cy="718625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68785" y="8355449"/>
            <a:ext cx="145375" cy="145375"/>
          </a:xfrm>
          <a:prstGeom prst="roundRect">
            <a:avLst>
              <a:gd name="adj" fmla="val 12580"/>
            </a:avLst>
          </a:prstGeom>
          <a:solidFill>
            <a:srgbClr val="0D173F"/>
          </a:solidFill>
          <a:ln/>
        </p:spPr>
      </p:sp>
      <p:sp>
        <p:nvSpPr>
          <p:cNvPr id="5" name="Text 2"/>
          <p:cNvSpPr/>
          <p:nvPr/>
        </p:nvSpPr>
        <p:spPr>
          <a:xfrm>
            <a:off x="6675120" y="8355449"/>
            <a:ext cx="563880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Current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7391400" y="8355449"/>
            <a:ext cx="145375" cy="145375"/>
          </a:xfrm>
          <a:prstGeom prst="roundRect">
            <a:avLst>
              <a:gd name="adj" fmla="val 12580"/>
            </a:avLst>
          </a:prstGeom>
          <a:solidFill>
            <a:srgbClr val="2540AE"/>
          </a:solidFill>
          <a:ln/>
        </p:spPr>
      </p:sp>
      <p:sp>
        <p:nvSpPr>
          <p:cNvPr id="7" name="Text 4"/>
          <p:cNvSpPr/>
          <p:nvPr/>
        </p:nvSpPr>
        <p:spPr>
          <a:xfrm>
            <a:off x="7597735" y="8355449"/>
            <a:ext cx="468273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Target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09111" y="8955524"/>
            <a:ext cx="13612177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Implementing these improvements will enhance operational efficiency, increase revenue by 40-50%, and improve patient satisfaction. Focus areas: real-time data integration, predictive demand modeling, automated stock alerts, and comprehensive patient profiling.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655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Executive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9075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870585" y="41763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Patients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66248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Moderate volume with steady monthly flow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04442" y="319075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15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4216718" y="41763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04442" y="466248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Sufficient staffing for medium-size facility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0574" y="319075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$714K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7562850" y="41763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0574" y="466248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Strong performance from surgeries and rooms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6707" y="3190756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3,928</a:t>
            </a:r>
            <a:endParaRPr lang="en-US" sz="5600" dirty="0"/>
          </a:p>
        </p:txBody>
      </p:sp>
      <p:sp>
        <p:nvSpPr>
          <p:cNvPr id="13" name="Text 11"/>
          <p:cNvSpPr/>
          <p:nvPr/>
        </p:nvSpPr>
        <p:spPr>
          <a:xfrm>
            <a:off x="10908983" y="41763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Medicines Sold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6707" y="466248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volume but low revenue capture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559962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hospital demonstrates stable operations with strong surgical revenue, but faces challenges in diagnostic utilization, ICU capacity, inventory management, and doctor workload distribution.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6458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9095" y="297894"/>
            <a:ext cx="42841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Patient Demographics &amp; Flow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79095" y="816531"/>
            <a:ext cx="8385810" cy="1497330"/>
          </a:xfrm>
          <a:prstGeom prst="roundRect">
            <a:avLst>
              <a:gd name="adj" fmla="val 4885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63855" y="816531"/>
            <a:ext cx="60960" cy="1497330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548283" y="939998"/>
            <a:ext cx="2725579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 Distribution and Clinical Patterns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48283" y="1183005"/>
            <a:ext cx="8093154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31-45 years (14 patients):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Largest group, common chronic conditions (diabetes, hypertension). Drives outpatient visits and prescription demand.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48283" y="1394222"/>
            <a:ext cx="8093154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46-60 years (10 patients):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More advanced chronic diseases, requiring specialist consults and diagnostic services.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48283" y="1605439"/>
            <a:ext cx="8093154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 30 &amp; Over 60 (6 combined):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Smaller cohort, requires specialized care (pediatric/trauma for &lt;30, geriatric for &gt;60 with complex needs).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48283" y="1843683"/>
            <a:ext cx="8093154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80% of patients are 31-60 years old, driving high demand for specific medications (insulin, amlodipine, metformin) and impacting pharmacy inventory.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379095" y="2422088"/>
            <a:ext cx="8385810" cy="425053"/>
          </a:xfrm>
          <a:prstGeom prst="roundRect">
            <a:avLst>
              <a:gd name="adj" fmla="val 17210"/>
            </a:avLst>
          </a:prstGeom>
          <a:solidFill>
            <a:srgbClr val="FFFAFA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363855" y="2422088"/>
            <a:ext cx="60960" cy="425053"/>
          </a:xfrm>
          <a:prstGeom prst="roundRect">
            <a:avLst>
              <a:gd name="adj" fmla="val 74638"/>
            </a:avLst>
          </a:prstGeom>
          <a:solidFill>
            <a:srgbClr val="1A2D7A"/>
          </a:solidFill>
          <a:ln/>
        </p:spPr>
      </p:sp>
      <p:sp>
        <p:nvSpPr>
          <p:cNvPr id="13" name="Text 10"/>
          <p:cNvSpPr/>
          <p:nvPr/>
        </p:nvSpPr>
        <p:spPr>
          <a:xfrm>
            <a:off x="548283" y="2545556"/>
            <a:ext cx="259020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Discharge and Admission Dynamics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3905726" y="3673078"/>
            <a:ext cx="133242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73%</a:t>
            </a:r>
            <a:endParaRPr lang="en-US" sz="21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8" y="2995970"/>
            <a:ext cx="1624965" cy="162496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3859292" y="4756190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Discharge Rate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379095" y="4999196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 throughput, optimizing bed utilization.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3905726" y="6093262"/>
            <a:ext cx="133242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26%</a:t>
            </a:r>
            <a:endParaRPr lang="en-US" sz="21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18" y="5416153"/>
            <a:ext cx="1624965" cy="162496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3859292" y="7176373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Admission Rate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379095" y="7419380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 out of 30 patients require inpatient care, impacting bed capacity and staff allocation.</a:t>
            </a:r>
            <a:endParaRPr lang="en-US" sz="850" dirty="0"/>
          </a:p>
        </p:txBody>
      </p:sp>
      <p:sp>
        <p:nvSpPr>
          <p:cNvPr id="22" name="Shape 17"/>
          <p:cNvSpPr/>
          <p:nvPr/>
        </p:nvSpPr>
        <p:spPr>
          <a:xfrm>
            <a:off x="379095" y="7714536"/>
            <a:ext cx="8385810" cy="633413"/>
          </a:xfrm>
          <a:prstGeom prst="roundRect">
            <a:avLst>
              <a:gd name="adj" fmla="val 7183"/>
            </a:avLst>
          </a:prstGeom>
          <a:solidFill>
            <a:srgbClr val="C0CAF2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3" y="7876937"/>
            <a:ext cx="135374" cy="10822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30925" y="7849791"/>
            <a:ext cx="7925753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Seasonal Surge in August: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 peak of 11 discharges highlights a seasonal surge, requiring dynamic staff allocation and pre-stocking of critical medicines.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014" y="950476"/>
            <a:ext cx="7332464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Doctor Workload Imbalance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84014" y="1886545"/>
            <a:ext cx="3790236" cy="2437805"/>
          </a:xfrm>
          <a:prstGeom prst="roundRect">
            <a:avLst>
              <a:gd name="adj" fmla="val 450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1154" y="1886545"/>
            <a:ext cx="91440" cy="2437805"/>
          </a:xfrm>
          <a:prstGeom prst="roundRect">
            <a:avLst>
              <a:gd name="adj" fmla="val 89770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970836" y="2104787"/>
            <a:ext cx="261330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Uneven Distribution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70836" y="2543413"/>
            <a:ext cx="3285172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35 total appointments average only 2.3 per doctor, revealing significant workload imbalance across specialties.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69631" y="1886545"/>
            <a:ext cx="3790355" cy="2437805"/>
          </a:xfrm>
          <a:prstGeom prst="roundRect">
            <a:avLst>
              <a:gd name="adj" fmla="val 450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6771" y="1886545"/>
            <a:ext cx="91440" cy="2437805"/>
          </a:xfrm>
          <a:prstGeom prst="roundRect">
            <a:avLst>
              <a:gd name="adj" fmla="val 89770"/>
            </a:avLst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4956453" y="2104787"/>
            <a:ext cx="295334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High Dependency Risk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56453" y="2543413"/>
            <a:ext cx="3285292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2-3 doctors generate majority of revenue. If one specialist becomes unavailable, both revenue and patient throughput drop sharply.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4014" y="4519732"/>
            <a:ext cx="3790236" cy="2759273"/>
          </a:xfrm>
          <a:prstGeom prst="roundRect">
            <a:avLst>
              <a:gd name="adj" fmla="val 397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1154" y="4519732"/>
            <a:ext cx="91440" cy="2759273"/>
          </a:xfrm>
          <a:prstGeom prst="roundRect">
            <a:avLst>
              <a:gd name="adj" fmla="val 89770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970836" y="4737973"/>
            <a:ext cx="328517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Capacity Underutilization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70836" y="5498068"/>
            <a:ext cx="3285172" cy="1562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Some doctors show low appointment frequency while high-demand specialists are overloaded, increasing wait times.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847" y="382429"/>
            <a:ext cx="3821668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Revenue Breakdown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847" y="1118116"/>
            <a:ext cx="13656707" cy="747819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86783" y="8626793"/>
            <a:ext cx="139065" cy="139065"/>
          </a:xfrm>
          <a:prstGeom prst="roundRect">
            <a:avLst>
              <a:gd name="adj" fmla="val 13151"/>
            </a:avLst>
          </a:prstGeom>
          <a:solidFill>
            <a:srgbClr val="0D173F"/>
          </a:solidFill>
          <a:ln/>
        </p:spPr>
      </p:sp>
      <p:sp>
        <p:nvSpPr>
          <p:cNvPr id="5" name="Text 2"/>
          <p:cNvSpPr/>
          <p:nvPr/>
        </p:nvSpPr>
        <p:spPr>
          <a:xfrm>
            <a:off x="2086808" y="8626793"/>
            <a:ext cx="549116" cy="139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Surgery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3247311" y="8626793"/>
            <a:ext cx="139065" cy="139065"/>
          </a:xfrm>
          <a:prstGeom prst="roundRect">
            <a:avLst>
              <a:gd name="adj" fmla="val 13151"/>
            </a:avLst>
          </a:prstGeom>
          <a:solidFill>
            <a:srgbClr val="182A73"/>
          </a:solidFill>
          <a:ln/>
        </p:spPr>
      </p:sp>
      <p:sp>
        <p:nvSpPr>
          <p:cNvPr id="7" name="Text 4"/>
          <p:cNvSpPr/>
          <p:nvPr/>
        </p:nvSpPr>
        <p:spPr>
          <a:xfrm>
            <a:off x="3447336" y="8626793"/>
            <a:ext cx="1030962" cy="139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Room Charges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882759" y="8626793"/>
            <a:ext cx="139065" cy="139065"/>
          </a:xfrm>
          <a:prstGeom prst="roundRect">
            <a:avLst>
              <a:gd name="adj" fmla="val 13151"/>
            </a:avLst>
          </a:prstGeom>
          <a:solidFill>
            <a:srgbClr val="243EA7"/>
          </a:solidFill>
          <a:ln/>
        </p:spPr>
      </p:sp>
      <p:sp>
        <p:nvSpPr>
          <p:cNvPr id="9" name="Text 6"/>
          <p:cNvSpPr/>
          <p:nvPr/>
        </p:nvSpPr>
        <p:spPr>
          <a:xfrm>
            <a:off x="6082784" y="8626793"/>
            <a:ext cx="363141" cy="139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Tests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985879" y="8626793"/>
            <a:ext cx="139065" cy="139065"/>
          </a:xfrm>
          <a:prstGeom prst="roundRect">
            <a:avLst>
              <a:gd name="adj" fmla="val 13151"/>
            </a:avLst>
          </a:prstGeom>
          <a:solidFill>
            <a:srgbClr val="3555D4"/>
          </a:solidFill>
          <a:ln/>
        </p:spPr>
      </p:sp>
      <p:sp>
        <p:nvSpPr>
          <p:cNvPr id="11" name="Text 8"/>
          <p:cNvSpPr/>
          <p:nvPr/>
        </p:nvSpPr>
        <p:spPr>
          <a:xfrm>
            <a:off x="8185904" y="8626793"/>
            <a:ext cx="760095" cy="139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Other Fees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10312956" y="8626793"/>
            <a:ext cx="139065" cy="139065"/>
          </a:xfrm>
          <a:prstGeom prst="roundRect">
            <a:avLst>
              <a:gd name="adj" fmla="val 13151"/>
            </a:avLst>
          </a:prstGeom>
          <a:solidFill>
            <a:srgbClr val="6980DF"/>
          </a:solidFill>
          <a:ln/>
        </p:spPr>
      </p:sp>
      <p:sp>
        <p:nvSpPr>
          <p:cNvPr id="13" name="Text 10"/>
          <p:cNvSpPr/>
          <p:nvPr/>
        </p:nvSpPr>
        <p:spPr>
          <a:xfrm>
            <a:off x="10512981" y="8626793"/>
            <a:ext cx="708898" cy="139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Discounts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11994356" y="8626793"/>
            <a:ext cx="139065" cy="139065"/>
          </a:xfrm>
          <a:prstGeom prst="roundRect">
            <a:avLst>
              <a:gd name="adj" fmla="val 13151"/>
            </a:avLst>
          </a:prstGeom>
          <a:solidFill>
            <a:srgbClr val="9DACEA"/>
          </a:solidFill>
          <a:ln/>
        </p:spPr>
      </p:sp>
      <p:sp>
        <p:nvSpPr>
          <p:cNvPr id="15" name="Text 12"/>
          <p:cNvSpPr/>
          <p:nvPr/>
        </p:nvSpPr>
        <p:spPr>
          <a:xfrm>
            <a:off x="12194381" y="8626793"/>
            <a:ext cx="645914" cy="139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Medicine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95444" y="9078754"/>
            <a:ext cx="13448109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Critical Finding: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Diagnostics contribute only 7% of revenue despite typically representing 25-35% in comparable facilities. Medicine revenue at $10K is disproportionately low for 3,928 units sold, indicating major revenue leakage.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486847" y="8922306"/>
            <a:ext cx="15240" cy="757714"/>
          </a:xfrm>
          <a:prstGeom prst="rect">
            <a:avLst/>
          </a:prstGeom>
          <a:solidFill>
            <a:srgbClr val="1A2D7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0522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Hidden Revenue Leakage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55558"/>
            <a:ext cx="3705344" cy="3024307"/>
          </a:xfrm>
          <a:prstGeom prst="roundRect">
            <a:avLst>
              <a:gd name="adj" fmla="val 3009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779752"/>
            <a:ext cx="325695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Diagnostic Underutilization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622119"/>
            <a:ext cx="325695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Only $50K from tests — should be $120K+ based on patient volume and industry standards.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2555558"/>
            <a:ext cx="3705463" cy="3024307"/>
          </a:xfrm>
          <a:prstGeom prst="roundRect">
            <a:avLst>
              <a:gd name="adj" fmla="val 3009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423" y="2779752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Pharmacy Revenue Loss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423" y="3622119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$10K from 3,928 units means patients buy medicines externally. Recovering 50% could boost monthly revenue by 30-40%.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796439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6020633"/>
            <a:ext cx="37166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Surgery Dependency Risk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506766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60% of revenue from surgeries creates volatility. If surgical volume drops, overall revenue collapses.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477" y="451366"/>
            <a:ext cx="6293644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Critical Inventory Challenges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74477" y="1401485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Stock Status Alert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74477" y="1937980"/>
            <a:ext cx="6007894" cy="205145"/>
          </a:xfrm>
          <a:prstGeom prst="roundRect">
            <a:avLst>
              <a:gd name="adj" fmla="val 336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4477" y="1937980"/>
            <a:ext cx="901184" cy="205145"/>
          </a:xfrm>
          <a:prstGeom prst="roundRect">
            <a:avLst>
              <a:gd name="adj" fmla="val 33604"/>
            </a:avLst>
          </a:prstGeom>
          <a:solidFill>
            <a:srgbClr val="1A2D7A"/>
          </a:solidFill>
          <a:ln/>
        </p:spPr>
      </p:sp>
      <p:sp>
        <p:nvSpPr>
          <p:cNvPr id="6" name="Text 4"/>
          <p:cNvSpPr/>
          <p:nvPr/>
        </p:nvSpPr>
        <p:spPr>
          <a:xfrm>
            <a:off x="6705362" y="1937980"/>
            <a:ext cx="40969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15%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4477" y="2348151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Insulin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74477" y="2782133"/>
            <a:ext cx="654057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Critical shortage risk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4477" y="3455075"/>
            <a:ext cx="5949196" cy="205145"/>
          </a:xfrm>
          <a:prstGeom prst="roundRect">
            <a:avLst>
              <a:gd name="adj" fmla="val 336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74477" y="3455075"/>
            <a:ext cx="1189792" cy="205145"/>
          </a:xfrm>
          <a:prstGeom prst="roundRect">
            <a:avLst>
              <a:gd name="adj" fmla="val 33604"/>
            </a:avLst>
          </a:prstGeom>
          <a:solidFill>
            <a:srgbClr val="1A2D7A"/>
          </a:solidFill>
          <a:ln/>
        </p:spPr>
      </p:sp>
      <p:sp>
        <p:nvSpPr>
          <p:cNvPr id="11" name="Text 9"/>
          <p:cNvSpPr/>
          <p:nvPr/>
        </p:nvSpPr>
        <p:spPr>
          <a:xfrm>
            <a:off x="6646664" y="3455075"/>
            <a:ext cx="468392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20%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4477" y="3865245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Ibuprofen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74477" y="4299228"/>
            <a:ext cx="654057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High-demand painkiller low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574477" y="4972169"/>
            <a:ext cx="5960745" cy="205145"/>
          </a:xfrm>
          <a:prstGeom prst="roundRect">
            <a:avLst>
              <a:gd name="adj" fmla="val 336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74477" y="4972169"/>
            <a:ext cx="3278386" cy="205145"/>
          </a:xfrm>
          <a:prstGeom prst="roundRect">
            <a:avLst>
              <a:gd name="adj" fmla="val 33604"/>
            </a:avLst>
          </a:prstGeom>
          <a:solidFill>
            <a:srgbClr val="1A2D7A"/>
          </a:solidFill>
          <a:ln/>
        </p:spPr>
      </p:sp>
      <p:sp>
        <p:nvSpPr>
          <p:cNvPr id="16" name="Text 14"/>
          <p:cNvSpPr/>
          <p:nvPr/>
        </p:nvSpPr>
        <p:spPr>
          <a:xfrm>
            <a:off x="6658213" y="4972169"/>
            <a:ext cx="4568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55%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4477" y="5382339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Amlodipine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74477" y="5816322"/>
            <a:ext cx="654057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Stable, reorder soon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74477" y="6489263"/>
            <a:ext cx="5942052" cy="205145"/>
          </a:xfrm>
          <a:prstGeom prst="roundRect">
            <a:avLst>
              <a:gd name="adj" fmla="val 336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74477" y="6489263"/>
            <a:ext cx="4753570" cy="205145"/>
          </a:xfrm>
          <a:prstGeom prst="roundRect">
            <a:avLst>
              <a:gd name="adj" fmla="val 33604"/>
            </a:avLst>
          </a:prstGeom>
          <a:solidFill>
            <a:srgbClr val="1A2D7A"/>
          </a:solidFill>
          <a:ln/>
        </p:spPr>
      </p:sp>
      <p:sp>
        <p:nvSpPr>
          <p:cNvPr id="21" name="Text 19"/>
          <p:cNvSpPr/>
          <p:nvPr/>
        </p:nvSpPr>
        <p:spPr>
          <a:xfrm>
            <a:off x="6639520" y="6489263"/>
            <a:ext cx="47553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80%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74477" y="6899434"/>
            <a:ext cx="21596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Diazepam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574477" y="7333417"/>
            <a:ext cx="6540579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Controlled, adequate stock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7522964" y="1385054"/>
            <a:ext cx="6540579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Peak Demand: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June saw 900 units sold, while May dropped to 450 units. Consistent demand of 500-700 units across July-October.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7522964" y="2057995"/>
            <a:ext cx="6540579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Insulin stockouts pose serious clinical risk for diabetic emergencies. Overstock of slow-moving drugs freezes working capital and reduces investment capacity for high-demand medicines.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5318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Bed Capacity Crisis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309" y="4590812"/>
            <a:ext cx="649962" cy="649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511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General Beds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99765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 available, 4 occupied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— Balanced utilization with minimal risk of capacity constraints.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819" y="4590812"/>
            <a:ext cx="649962" cy="649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9819" y="5511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ICU Overcapacity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19819" y="5997654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 available, 5 occupied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— Critical alert. Limits acceptance of emergency cases and impacts patient outcomes.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1329" y="4590812"/>
            <a:ext cx="649962" cy="649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81329" y="5511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Private Rooms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81329" y="5997654"/>
            <a:ext cx="41907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 available, 0 occupied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— Underutilized premium rooms represent significant missed revenue opportunity.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614" y="566142"/>
            <a:ext cx="5795962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Action Plan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614" y="1653659"/>
            <a:ext cx="1027986" cy="2003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101" y="1859161"/>
            <a:ext cx="270545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Revenue Growth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953101" y="2320647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Increase diagnostics: $50K → $120K via mandatory pre-op tests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953101" y="2721531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Boost pharmacy: $10K → $50K through in-hospital dispensing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53101" y="3122414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Improve private room occupancy: 0% → 40%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4" y="3656886"/>
            <a:ext cx="1027986" cy="20032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953101" y="3862388"/>
            <a:ext cx="315694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Resource Optimization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953101" y="4323874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Convert 2 general beds to ICU beds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953101" y="4724757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Reduce overstock of slow-moving drugs by 25%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953101" y="5125641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Optimize doctor scheduling for 20% wait time reduction</a:t>
            </a:r>
            <a:endParaRPr lang="en-US" sz="16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" y="5660112"/>
            <a:ext cx="1027986" cy="20032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953101" y="5865614"/>
            <a:ext cx="270545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Patient Experience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953101" y="6327100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Target 4.5+ rating across all departments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953101" y="6727984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Achieve zero critical medicine stockouts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953101" y="7128867"/>
            <a:ext cx="1195768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automated appointment reminders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2025-11-22T10:50:41Z</dcterms:created>
  <dcterms:modified xsi:type="dcterms:W3CDTF">2025-11-22T10:50:41Z</dcterms:modified>
</cp:coreProperties>
</file>